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307" r:id="rId3"/>
    <p:sldId id="311" r:id="rId4"/>
    <p:sldId id="269" r:id="rId5"/>
    <p:sldId id="272" r:id="rId6"/>
    <p:sldId id="271" r:id="rId7"/>
    <p:sldId id="316" r:id="rId8"/>
    <p:sldId id="313" r:id="rId9"/>
    <p:sldId id="314" r:id="rId10"/>
    <p:sldId id="315" r:id="rId11"/>
    <p:sldId id="288" r:id="rId12"/>
    <p:sldId id="319" r:id="rId13"/>
    <p:sldId id="320" r:id="rId14"/>
    <p:sldId id="28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9CAFF83-81FC-4085-811F-9CC6A41E632B}" type="datetimeFigureOut">
              <a:rPr lang="ru-RU"/>
              <a:pPr>
                <a:defRPr/>
              </a:pPr>
              <a:t>21.05.2013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951022B-C4C1-4B89-8BC1-39C47EADC7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16A5D-8747-465A-86F8-8C3EF87603F4}" type="datetimeFigureOut">
              <a:rPr lang="ru-RU"/>
              <a:pPr>
                <a:defRPr/>
              </a:pPr>
              <a:t>21.05.2013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8594B-6B71-44EB-AD85-7AC8A51EF3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3DB8D-C1E6-4DB3-AB0A-1FF9B2AD92D9}" type="datetimeFigureOut">
              <a:rPr lang="ru-RU"/>
              <a:pPr>
                <a:defRPr/>
              </a:pPr>
              <a:t>21.05.2013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7BC38-F969-4560-B414-D1561CCF54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C3C3A-38A5-4F6D-9881-910F16F42AF6}" type="datetimeFigureOut">
              <a:rPr lang="ru-RU"/>
              <a:pPr>
                <a:defRPr/>
              </a:pPr>
              <a:t>21.05.2013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E2B47-3BF8-46CB-9A50-36721144C4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FB928-0340-47A0-9ACC-B1027C0F9F63}" type="datetimeFigureOut">
              <a:rPr lang="ru-RU"/>
              <a:pPr>
                <a:defRPr/>
              </a:pPr>
              <a:t>21.05.2013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AAE00-3FF2-4D37-992F-626F67E7B5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E8A0D99-3420-4098-B1CD-079E23C81BAD}" type="datetimeFigureOut">
              <a:rPr lang="ru-RU"/>
              <a:pPr>
                <a:defRPr/>
              </a:pPr>
              <a:t>21.05.2013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E7EE216-C186-4E22-9B94-BE13BA2285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4707F-71D6-4EFF-93FF-AD25065C396C}" type="datetimeFigureOut">
              <a:rPr lang="ru-RU"/>
              <a:pPr>
                <a:defRPr/>
              </a:pPr>
              <a:t>21.05.2013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573D4-4B8B-4936-B935-A3A14A908F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5F86FD8-1636-49A8-86A8-C022DE4B9011}" type="datetimeFigureOut">
              <a:rPr lang="ru-RU"/>
              <a:pPr>
                <a:defRPr/>
              </a:pPr>
              <a:t>21.05.2013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702BA92-A00F-49BD-90B1-B16C4AAA1D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3DCD9-F5EF-4A34-BA90-51419298CA45}" type="datetimeFigureOut">
              <a:rPr lang="ru-RU"/>
              <a:pPr>
                <a:defRPr/>
              </a:pPr>
              <a:t>21.05.2013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EA349-F869-4BAF-A589-29F8C93E02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ADAE5F7-8CE2-453B-8AF9-FBC9BEFC3E8F}" type="datetimeFigureOut">
              <a:rPr lang="ru-RU"/>
              <a:pPr>
                <a:defRPr/>
              </a:pPr>
              <a:t>21.05.2013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D3AAAD5-1615-4CB3-ABA3-41D6EC1C09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D2E8D3F-491F-4AC1-AABD-179B4E3A1A04}" type="datetimeFigureOut">
              <a:rPr lang="ru-RU"/>
              <a:pPr>
                <a:defRPr/>
              </a:pPr>
              <a:t>21.05.2013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81957A-B9F8-4AD7-9D1E-BC8551B297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B76C74B-0AC2-4D4D-A50F-3FE096DB7081}" type="datetimeFigureOut">
              <a:rPr lang="ru-RU"/>
              <a:pPr>
                <a:defRPr/>
              </a:pPr>
              <a:t>21.05.2013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FC1D304-808E-4EB7-9163-161030CA7D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2DA1076E-DADE-4F5A-B3FD-660AD6AB28EC}" type="datetimeFigureOut">
              <a:rPr lang="ru-RU"/>
              <a:pPr>
                <a:defRPr/>
              </a:pPr>
              <a:t>21.05.2013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943C1DF8-0585-42E2-B50C-E25ABBB7B4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08" r:id="rId2"/>
    <p:sldLayoutId id="2147483710" r:id="rId3"/>
    <p:sldLayoutId id="2147483707" r:id="rId4"/>
    <p:sldLayoutId id="2147483711" r:id="rId5"/>
    <p:sldLayoutId id="2147483706" r:id="rId6"/>
    <p:sldLayoutId id="2147483712" r:id="rId7"/>
    <p:sldLayoutId id="2147483713" r:id="rId8"/>
    <p:sldLayoutId id="2147483714" r:id="rId9"/>
    <p:sldLayoutId id="2147483705" r:id="rId10"/>
    <p:sldLayoutId id="2147483704" r:id="rId11"/>
    <p:sldLayoutId id="2147483703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1925" y="360363"/>
            <a:ext cx="7407275" cy="14716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mtClean="0">
                <a:solidFill>
                  <a:schemeClr val="tx2">
                    <a:satMod val="130000"/>
                  </a:schemeClr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1925" y="1849438"/>
            <a:ext cx="7407275" cy="1752600"/>
          </a:xfrm>
        </p:spPr>
        <p:txBody>
          <a:bodyPr/>
          <a:lstStyle/>
          <a:p>
            <a:pPr marL="26988" eaLnBrk="1" hangingPunct="1"/>
            <a:r>
              <a:rPr lang="ru-RU" sz="3600" b="1" i="1" smtClean="0">
                <a:solidFill>
                  <a:schemeClr val="tx1"/>
                </a:solidFill>
              </a:rPr>
              <a:t>Результаты годовых контрольных работ по математике</a:t>
            </a:r>
            <a:r>
              <a:rPr lang="en-US" sz="3200" b="1" i="1" smtClean="0">
                <a:solidFill>
                  <a:schemeClr val="tx1"/>
                </a:solidFill>
                <a:latin typeface="Corbel" pitchFamily="34" charset="0"/>
              </a:rPr>
              <a:t> </a:t>
            </a:r>
            <a:r>
              <a:rPr lang="ru-RU" sz="3600" b="1" i="1" smtClean="0">
                <a:solidFill>
                  <a:srgbClr val="320E04"/>
                </a:solidFill>
              </a:rPr>
              <a:t>учащихся </a:t>
            </a:r>
            <a:br>
              <a:rPr lang="ru-RU" sz="3600" b="1" i="1" smtClean="0">
                <a:solidFill>
                  <a:srgbClr val="320E04"/>
                </a:solidFill>
              </a:rPr>
            </a:br>
            <a:r>
              <a:rPr lang="ru-RU" sz="3600" b="1" i="1" smtClean="0">
                <a:solidFill>
                  <a:srgbClr val="320E04"/>
                </a:solidFill>
              </a:rPr>
              <a:t>4 классов 2012-2013 учебного года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 smtClean="0"/>
              <a:t>Задание №1 </a:t>
            </a:r>
            <a:r>
              <a:rPr lang="ru-RU" sz="2800" dirty="0" smtClean="0"/>
              <a:t>(вычисление многозначных чисел)- </a:t>
            </a:r>
            <a:r>
              <a:rPr lang="ru-RU" sz="2800" b="1" dirty="0" smtClean="0"/>
              <a:t>654</a:t>
            </a:r>
            <a:r>
              <a:rPr lang="ru-RU" sz="2800" b="1" dirty="0" smtClean="0"/>
              <a:t> (</a:t>
            </a:r>
            <a:r>
              <a:rPr lang="ru-RU" sz="2800" b="1" dirty="0" smtClean="0"/>
              <a:t>73</a:t>
            </a:r>
            <a:r>
              <a:rPr lang="ru-RU" sz="2800" b="1" dirty="0" smtClean="0"/>
              <a:t>%)</a:t>
            </a:r>
            <a:endParaRPr lang="ru-RU" sz="2800" b="1" dirty="0" smtClean="0"/>
          </a:p>
          <a:p>
            <a:r>
              <a:rPr lang="ru-RU" sz="2800" b="1" dirty="0" smtClean="0"/>
              <a:t>Задание №2 </a:t>
            </a:r>
            <a:r>
              <a:rPr lang="ru-RU" sz="2800" dirty="0" smtClean="0"/>
              <a:t>(сравнение именованных чисел)- </a:t>
            </a:r>
            <a:r>
              <a:rPr lang="ru-RU" sz="2800" b="1" dirty="0" smtClean="0"/>
              <a:t>659</a:t>
            </a:r>
            <a:r>
              <a:rPr lang="ru-RU" sz="2800" b="1" dirty="0" smtClean="0"/>
              <a:t> (74</a:t>
            </a:r>
            <a:r>
              <a:rPr lang="ru-RU" sz="2800" b="1" dirty="0" smtClean="0"/>
              <a:t>%)</a:t>
            </a:r>
          </a:p>
          <a:p>
            <a:r>
              <a:rPr lang="ru-RU" sz="2800" b="1" dirty="0" smtClean="0"/>
              <a:t>Задание №3 </a:t>
            </a:r>
            <a:r>
              <a:rPr lang="ru-RU" sz="2800" dirty="0" smtClean="0"/>
              <a:t>(решение уравнений)- </a:t>
            </a:r>
            <a:r>
              <a:rPr lang="ru-RU" sz="2800" b="1" dirty="0" smtClean="0"/>
              <a:t>725(82%)</a:t>
            </a:r>
          </a:p>
          <a:p>
            <a:r>
              <a:rPr lang="ru-RU" sz="2800" b="1" dirty="0" smtClean="0"/>
              <a:t>Задание №4 </a:t>
            </a:r>
            <a:r>
              <a:rPr lang="ru-RU" sz="2800" dirty="0" smtClean="0"/>
              <a:t>(нахождение периметра, площади прямоугольника)-  </a:t>
            </a:r>
            <a:r>
              <a:rPr lang="ru-RU" sz="2800" b="1" dirty="0" smtClean="0"/>
              <a:t>681</a:t>
            </a:r>
            <a:r>
              <a:rPr lang="ru-RU" sz="2800" b="1" dirty="0" smtClean="0"/>
              <a:t> (</a:t>
            </a:r>
            <a:r>
              <a:rPr lang="ru-RU" sz="2800" b="1" dirty="0" smtClean="0"/>
              <a:t>77</a:t>
            </a:r>
            <a:r>
              <a:rPr lang="ru-RU" sz="2800" b="1" dirty="0" smtClean="0"/>
              <a:t>%)</a:t>
            </a:r>
            <a:endParaRPr lang="ru-RU" sz="2800" b="1" dirty="0" smtClean="0"/>
          </a:p>
          <a:p>
            <a:r>
              <a:rPr lang="ru-RU" sz="2800" b="1" dirty="0" smtClean="0"/>
              <a:t>Задание №5 </a:t>
            </a:r>
            <a:r>
              <a:rPr lang="ru-RU" sz="2800" dirty="0" smtClean="0"/>
              <a:t>(решение составной задачи</a:t>
            </a:r>
            <a:r>
              <a:rPr lang="ru-RU" sz="2800" smtClean="0"/>
              <a:t>)- </a:t>
            </a:r>
            <a:r>
              <a:rPr lang="ru-RU" sz="2800" b="1" smtClean="0"/>
              <a:t>678</a:t>
            </a:r>
            <a:r>
              <a:rPr lang="ru-RU" sz="2800" b="1" smtClean="0"/>
              <a:t> (</a:t>
            </a:r>
            <a:r>
              <a:rPr lang="ru-RU" sz="2800" b="1" smtClean="0"/>
              <a:t>76</a:t>
            </a:r>
            <a:r>
              <a:rPr lang="ru-RU" sz="2800" b="1" smtClean="0"/>
              <a:t>%)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  <a:t>Выводы: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706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000" dirty="0" smtClean="0">
                <a:latin typeface="Arial" pitchFamily="34" charset="0"/>
                <a:cs typeface="Arial" pitchFamily="34" charset="0"/>
              </a:rPr>
              <a:t>Результаты  итоговой  контрольной   работы по математике в 4-х  классах считать удовлетворительными, показатели успеваемости недостаточными.</a:t>
            </a:r>
          </a:p>
          <a:p>
            <a:pPr lvl="0"/>
            <a:r>
              <a:rPr lang="ru-RU" sz="2000" dirty="0" smtClean="0">
                <a:latin typeface="Arial" pitchFamily="34" charset="0"/>
                <a:cs typeface="Arial" pitchFamily="34" charset="0"/>
              </a:rPr>
              <a:t>Отметить положительную работу по формированию математических знаний, умений и навыков учащихся </a:t>
            </a:r>
            <a:r>
              <a:rPr lang="tt-RU" sz="2000" dirty="0" smtClean="0">
                <a:latin typeface="Arial" pitchFamily="34" charset="0"/>
                <a:cs typeface="Arial" pitchFamily="34" charset="0"/>
              </a:rPr>
              <a:t>4-х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класс</a:t>
            </a:r>
            <a:r>
              <a:rPr lang="tt-RU" sz="2000" dirty="0" smtClean="0">
                <a:latin typeface="Arial" pitchFamily="34" charset="0"/>
                <a:cs typeface="Arial" pitchFamily="34" charset="0"/>
              </a:rPr>
              <a:t>ов в следующих образовательных учреждениях: СОШ №2,3,5,6,7,8,Староиштиряковской ООШ,Новоиштиряковской н.ш.-д.с.,Урмышлинской ООШ, Нижнечершелинской СОШ,Сарабикуловской ООШ,Новочершелинской н.ш.-д.с., Сугушлинской ООШ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lvl="0">
              <a:buNone/>
            </a:pPr>
            <a:endParaRPr lang="ru-RU" sz="2000" dirty="0" smtClean="0"/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Рекомендации: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 </a:t>
            </a:r>
            <a:r>
              <a:rPr lang="ru-RU" sz="2400" b="1" dirty="0" smtClean="0">
                <a:latin typeface="Arial Narrow" pitchFamily="34" charset="0"/>
              </a:rPr>
              <a:t>ИМЦ</a:t>
            </a:r>
            <a:endParaRPr lang="ru-RU" sz="2400" dirty="0" smtClean="0">
              <a:latin typeface="Arial Narrow" pitchFamily="34" charset="0"/>
            </a:endParaRPr>
          </a:p>
          <a:p>
            <a:r>
              <a:rPr lang="ru-RU" sz="2400" dirty="0" smtClean="0">
                <a:latin typeface="Arial Narrow" pitchFamily="34" charset="0"/>
              </a:rPr>
              <a:t>Г.М.Гаделшиной, методисту ИМЦ</a:t>
            </a:r>
            <a:r>
              <a:rPr lang="ru-RU" sz="2400" b="1" dirty="0" smtClean="0">
                <a:latin typeface="Arial Narrow" pitchFamily="34" charset="0"/>
              </a:rPr>
              <a:t> </a:t>
            </a:r>
            <a:r>
              <a:rPr lang="ru-RU" sz="2400" dirty="0" smtClean="0">
                <a:latin typeface="Arial Narrow" pitchFamily="34" charset="0"/>
              </a:rPr>
              <a:t>разработать  и запланировать систему мер, направленных на стабилизацию и улучшение результатов мониторинговых исследований успешности учащихся по математике в 2013-2014 учебном году;</a:t>
            </a:r>
          </a:p>
          <a:p>
            <a:r>
              <a:rPr lang="ru-RU" sz="2400" dirty="0" smtClean="0">
                <a:latin typeface="Arial Narrow" pitchFamily="34" charset="0"/>
              </a:rPr>
              <a:t>И.А. Таратута, методисту ИМЦ  взять на контроль работу учителей математики основных и  старших классов с учащимися 4 классов, с целью сохранения основных показателей уровня подготовки учащихся по математике.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Рекомендации:</a:t>
            </a:r>
            <a:r>
              <a:rPr lang="ru-RU" sz="3600" smtClean="0"/>
              <a:t/>
            </a:r>
            <a:br>
              <a:rPr lang="ru-RU" sz="3600" smtClean="0"/>
            </a:br>
            <a:r>
              <a:rPr lang="ru-RU" sz="2800" dirty="0" smtClean="0"/>
              <a:t>Р</a:t>
            </a:r>
            <a:r>
              <a:rPr lang="ru-RU" sz="2800" smtClean="0"/>
              <a:t>уководителям </a:t>
            </a:r>
            <a:r>
              <a:rPr lang="ru-RU" sz="2800" dirty="0" smtClean="0"/>
              <a:t>образовательных учреждений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428736"/>
            <a:ext cx="7499350" cy="4800600"/>
          </a:xfrm>
        </p:spPr>
        <p:txBody>
          <a:bodyPr/>
          <a:lstStyle/>
          <a:p>
            <a:pPr lvl="0">
              <a:buNone/>
            </a:pPr>
            <a:r>
              <a:rPr lang="ru-RU" sz="2400" dirty="0" smtClean="0"/>
              <a:t>  </a:t>
            </a:r>
            <a:r>
              <a:rPr lang="ru-RU" sz="2400" dirty="0" smtClean="0">
                <a:latin typeface="Arial Narrow" pitchFamily="34" charset="0"/>
              </a:rPr>
              <a:t>1.  </a:t>
            </a:r>
            <a:r>
              <a:rPr lang="tt-RU" sz="2400" dirty="0" smtClean="0">
                <a:latin typeface="Arial Narrow" pitchFamily="34" charset="0"/>
              </a:rPr>
              <a:t>Провести аспектный анализ результатов тестирования и разработать систему мер, направленных на улучшение результатов мониторинговых исследований  по математике в 2013-2014 учебном году.</a:t>
            </a:r>
            <a:endParaRPr lang="ru-RU" sz="2400" dirty="0" smtClean="0">
              <a:latin typeface="Arial Narrow" pitchFamily="34" charset="0"/>
            </a:endParaRPr>
          </a:p>
          <a:p>
            <a:pPr lvl="0">
              <a:buNone/>
            </a:pPr>
            <a:r>
              <a:rPr lang="tt-RU" sz="2400" dirty="0" smtClean="0">
                <a:latin typeface="Arial Narrow" pitchFamily="34" charset="0"/>
              </a:rPr>
              <a:t>  2.  Держать на контроле работу учителей начальных классов своего учреждения, имеющих низкие показатели по предмету.</a:t>
            </a:r>
            <a:endParaRPr lang="ru-RU" sz="2400" dirty="0" smtClean="0">
              <a:latin typeface="Arial Narrow" pitchFamily="34" charset="0"/>
            </a:endParaRPr>
          </a:p>
          <a:p>
            <a:pPr lvl="0">
              <a:buNone/>
            </a:pPr>
            <a:r>
              <a:rPr lang="ru-RU" sz="2400" dirty="0" smtClean="0">
                <a:latin typeface="Arial Narrow" pitchFamily="34" charset="0"/>
              </a:rPr>
              <a:t>  3.  Активизировать деятельность учителей начальных классов по использованию в педагогической практике технологии,  позволяющие обучать всех обучающихся начальных классов с учетом их индивидуальных особенностей, обращая особое внимание на учащихся, имеющих проблемы в обучении</a:t>
            </a:r>
            <a:r>
              <a:rPr lang="ru-RU" sz="2000" dirty="0" smtClean="0">
                <a:latin typeface="Arial Narrow" pitchFamily="34" charset="0"/>
              </a:rPr>
              <a:t>.</a:t>
            </a:r>
          </a:p>
          <a:p>
            <a:pPr>
              <a:buNone/>
            </a:pPr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  <a:t>Рекомендации:</a:t>
            </a:r>
            <a:b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71682" name="Содержимое 2"/>
          <p:cNvSpPr>
            <a:spLocks noGrp="1"/>
          </p:cNvSpPr>
          <p:nvPr>
            <p:ph idx="1"/>
          </p:nvPr>
        </p:nvSpPr>
        <p:spPr>
          <a:xfrm>
            <a:off x="1214414" y="928670"/>
            <a:ext cx="7499350" cy="48006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Учителям начальных классов: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1643050"/>
            <a:ext cx="8072462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          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Продолжить работу над формированием     вычислительных навыков, отрабатывать навыки решения текстовых задач, спланировать индивидуальную работу с учащимися, имеющими  неудовлетворительные  отметки за контрольную работу</a:t>
            </a:r>
            <a:r>
              <a:rPr lang="tt-RU" sz="3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lvl="0"/>
            <a:r>
              <a:rPr lang="ru-RU" sz="3600" dirty="0" smtClean="0">
                <a:latin typeface="Arial" pitchFamily="34" charset="0"/>
                <a:cs typeface="Arial" pitchFamily="34" charset="0"/>
              </a:rPr>
              <a:t>       </a:t>
            </a:r>
          </a:p>
          <a:p>
            <a:pPr lvl="0"/>
            <a:endParaRPr lang="tt-RU" sz="1600" dirty="0" smtClean="0"/>
          </a:p>
          <a:p>
            <a:pPr lvl="0"/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Всего учащихся – </a:t>
            </a:r>
            <a:r>
              <a:rPr lang="en-US" b="1" dirty="0" smtClean="0">
                <a:latin typeface="Corbel" pitchFamily="34" charset="0"/>
              </a:rPr>
              <a:t>914</a:t>
            </a:r>
            <a:r>
              <a:rPr lang="ru-RU" dirty="0" smtClean="0"/>
              <a:t>. Из них выполняли работу – </a:t>
            </a:r>
            <a:r>
              <a:rPr lang="ru-RU" b="1" dirty="0" smtClean="0"/>
              <a:t>887(97%).</a:t>
            </a:r>
          </a:p>
          <a:p>
            <a:pPr eaLnBrk="1" hangingPunct="1"/>
            <a:r>
              <a:rPr lang="ru-RU" dirty="0" smtClean="0"/>
              <a:t>Получили оценки:</a:t>
            </a:r>
          </a:p>
          <a:p>
            <a:pPr eaLnBrk="1" hangingPunct="1"/>
            <a:r>
              <a:rPr lang="ru-RU" b="1" dirty="0" smtClean="0"/>
              <a:t>«5»-</a:t>
            </a:r>
            <a:r>
              <a:rPr lang="ru-RU" dirty="0" smtClean="0"/>
              <a:t>203(23%)</a:t>
            </a:r>
          </a:p>
          <a:p>
            <a:pPr eaLnBrk="1" hangingPunct="1"/>
            <a:r>
              <a:rPr lang="ru-RU" b="1" dirty="0" smtClean="0"/>
              <a:t>«4»-</a:t>
            </a:r>
            <a:r>
              <a:rPr lang="ru-RU" dirty="0" smtClean="0"/>
              <a:t>387(44%)</a:t>
            </a:r>
          </a:p>
          <a:p>
            <a:pPr eaLnBrk="1" hangingPunct="1"/>
            <a:r>
              <a:rPr lang="ru-RU" b="1" dirty="0" smtClean="0"/>
              <a:t>«3»-</a:t>
            </a:r>
            <a:r>
              <a:rPr lang="ru-RU" dirty="0" smtClean="0"/>
              <a:t>266(30%)</a:t>
            </a:r>
          </a:p>
          <a:p>
            <a:pPr eaLnBrk="1" hangingPunct="1"/>
            <a:r>
              <a:rPr lang="ru-RU" b="1" dirty="0" smtClean="0"/>
              <a:t>«2»-</a:t>
            </a:r>
            <a:r>
              <a:rPr lang="ru-RU" dirty="0" smtClean="0"/>
              <a:t>31(3%)</a:t>
            </a:r>
          </a:p>
          <a:p>
            <a:pPr eaLnBrk="1" hangingPunct="1"/>
            <a:r>
              <a:rPr lang="ru-RU" b="1" dirty="0" smtClean="0"/>
              <a:t>Успеваемость- 97%</a:t>
            </a:r>
          </a:p>
          <a:p>
            <a:pPr eaLnBrk="1" hangingPunct="1"/>
            <a:r>
              <a:rPr lang="ru-RU" b="1" dirty="0" smtClean="0"/>
              <a:t>Качество знаний-67  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Успеваемость по городским школам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graphicFrame>
        <p:nvGraphicFramePr>
          <p:cNvPr id="63494" name="Object 6"/>
          <p:cNvGraphicFramePr>
            <a:graphicFrameLocks noGrp="1"/>
          </p:cNvGraphicFramePr>
          <p:nvPr>
            <p:ph idx="4294967295"/>
          </p:nvPr>
        </p:nvGraphicFramePr>
        <p:xfrm>
          <a:off x="1436688" y="1531938"/>
          <a:ext cx="7600950" cy="4714875"/>
        </p:xfrm>
        <a:graphic>
          <a:graphicData uri="http://schemas.openxmlformats.org/presentationml/2006/ole">
            <p:oleObj spid="_x0000_s63494" name="Диаграмма" r:id="rId3" imgW="7524750" imgH="4667250" progId="Excel.Sheet.8">
              <p:embed/>
            </p:oleObj>
          </a:graphicData>
        </a:graphic>
      </p:graphicFrame>
      <p:cxnSp>
        <p:nvCxnSpPr>
          <p:cNvPr id="15" name="Прямая соединительная линия 14"/>
          <p:cNvCxnSpPr/>
          <p:nvPr/>
        </p:nvCxnSpPr>
        <p:spPr>
          <a:xfrm flipV="1">
            <a:off x="1643042" y="2859084"/>
            <a:ext cx="7143800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714480" y="250030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97%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Успеваемость по сельским школам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graphicFrame>
        <p:nvGraphicFramePr>
          <p:cNvPr id="6451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42950" y="1285860"/>
          <a:ext cx="8401050" cy="4564063"/>
        </p:xfrm>
        <a:graphic>
          <a:graphicData uri="http://schemas.openxmlformats.org/presentationml/2006/ole">
            <p:oleObj spid="_x0000_s64514" r:id="rId3" imgW="8401016" imgH="4566300" progId="Excel.Sheet.8">
              <p:embed/>
            </p:oleObj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1428728" y="2285992"/>
            <a:ext cx="158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857224" y="2143116"/>
            <a:ext cx="8286776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42910" y="1714488"/>
            <a:ext cx="9119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97%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>
            <a:off x="857224" y="2786058"/>
            <a:ext cx="8143932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Качество знаний по городским школам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graphicFrame>
        <p:nvGraphicFramePr>
          <p:cNvPr id="65539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500174"/>
          <a:ext cx="7497762" cy="4611688"/>
        </p:xfrm>
        <a:graphic>
          <a:graphicData uri="http://schemas.openxmlformats.org/presentationml/2006/ole">
            <p:oleObj spid="_x0000_s65539" name="Worksheet" r:id="rId3" imgW="7498730" imgH="4615072" progId="Excel.Sheet.8">
              <p:embed/>
            </p:oleObj>
          </a:graphicData>
        </a:graphic>
      </p:graphicFrame>
      <p:sp>
        <p:nvSpPr>
          <p:cNvPr id="65540" name="TextBox 9"/>
          <p:cNvSpPr txBox="1">
            <a:spLocks noChangeArrowheads="1"/>
          </p:cNvSpPr>
          <p:nvPr/>
        </p:nvSpPr>
        <p:spPr bwMode="auto">
          <a:xfrm>
            <a:off x="746125" y="2112963"/>
            <a:ext cx="100012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Corbel" pitchFamily="34" charset="0"/>
              </a:rPr>
              <a:t>67%</a:t>
            </a:r>
            <a:endParaRPr lang="ru-RU" sz="2000" b="1" dirty="0">
              <a:solidFill>
                <a:srgbClr val="C00000"/>
              </a:solidFill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 flipV="1">
            <a:off x="0" y="2714620"/>
            <a:ext cx="9144000" cy="61913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Качество знаний по сельским школам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graphicFrame>
        <p:nvGraphicFramePr>
          <p:cNvPr id="66563" name="Содержимое 3"/>
          <p:cNvGraphicFramePr>
            <a:graphicFrameLocks noGrp="1"/>
          </p:cNvGraphicFramePr>
          <p:nvPr>
            <p:ph idx="1"/>
          </p:nvPr>
        </p:nvGraphicFramePr>
        <p:xfrm>
          <a:off x="765175" y="1193800"/>
          <a:ext cx="8328025" cy="5165725"/>
        </p:xfrm>
        <a:graphic>
          <a:graphicData uri="http://schemas.openxmlformats.org/presentationml/2006/ole">
            <p:oleObj spid="_x0000_s66563" r:id="rId3" imgW="8327858" imgH="5163760" progId="Excel.Sheet.8">
              <p:embed/>
            </p:oleObj>
          </a:graphicData>
        </a:graphic>
      </p:graphicFrame>
      <p:sp>
        <p:nvSpPr>
          <p:cNvPr id="66564" name="TextBox 6"/>
          <p:cNvSpPr txBox="1">
            <a:spLocks noChangeArrowheads="1"/>
          </p:cNvSpPr>
          <p:nvPr/>
        </p:nvSpPr>
        <p:spPr bwMode="auto">
          <a:xfrm>
            <a:off x="6215063" y="235743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b="1">
              <a:solidFill>
                <a:srgbClr val="0070C0"/>
              </a:solidFill>
              <a:latin typeface="Corbel" pitchFamily="34" charset="0"/>
            </a:endParaRPr>
          </a:p>
        </p:txBody>
      </p:sp>
      <p:sp>
        <p:nvSpPr>
          <p:cNvPr id="66565" name="TextBox 9"/>
          <p:cNvSpPr txBox="1">
            <a:spLocks noChangeArrowheads="1"/>
          </p:cNvSpPr>
          <p:nvPr/>
        </p:nvSpPr>
        <p:spPr bwMode="auto">
          <a:xfrm>
            <a:off x="858838" y="2065338"/>
            <a:ext cx="10001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rbel" pitchFamily="34" charset="0"/>
              </a:rPr>
              <a:t>67%</a:t>
            </a:r>
            <a:endParaRPr lang="ru-RU" sz="2400" b="1" dirty="0">
              <a:solidFill>
                <a:srgbClr val="C00000"/>
              </a:solidFill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 всех проверочных работ в 2012-2013 учебном году.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1500174"/>
          <a:ext cx="7637495" cy="5066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0126"/>
                <a:gridCol w="1799123"/>
                <a:gridCol w="1799123"/>
                <a:gridCol w="1799123"/>
              </a:tblGrid>
              <a:tr h="12875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Муниципальные результаты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1 полугодие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Республиканское тестирование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2 полугодие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40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99%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97,8%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97%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5491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Качество знаний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77%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83%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67%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-214347" y="185061"/>
          <a:ext cx="9358347" cy="667293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428627"/>
                <a:gridCol w="1071566"/>
                <a:gridCol w="571502"/>
                <a:gridCol w="428627"/>
                <a:gridCol w="428627"/>
                <a:gridCol w="500064"/>
                <a:gridCol w="428627"/>
                <a:gridCol w="357189"/>
                <a:gridCol w="428627"/>
                <a:gridCol w="285751"/>
                <a:gridCol w="857253"/>
                <a:gridCol w="857253"/>
                <a:gridCol w="857253"/>
                <a:gridCol w="785815"/>
                <a:gridCol w="1071566"/>
              </a:tblGrid>
              <a:tr h="20002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№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ШКОЛЫ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Всего учащихся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Выполняли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Усп</a:t>
                      </a:r>
                      <a:r>
                        <a:rPr lang="ru-RU" sz="1400" dirty="0">
                          <a:effectLst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Кач.зн</a:t>
                      </a:r>
                      <a:r>
                        <a:rPr lang="ru-RU" sz="1400" dirty="0">
                          <a:effectLst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1задание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(вычисление многозначных чисел)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 задание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(сравнение именованных величин)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 задание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(решение уравнений)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 задание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(нахождение площади , периметра)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 задание(решение составной задачи)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</a:tr>
              <a:tr h="378369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ООШ №1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21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21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100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71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13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6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0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</a:rPr>
                        <a:t>8(38%)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</a:rPr>
                        <a:t>13(62%)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19(90%)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15(71%)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15(71%)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</a:tr>
              <a:tr h="378369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СОШ №2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56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55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98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76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14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28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effectLst/>
                        </a:rPr>
                        <a:t>30(54%)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39(71%)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44(80%)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45(82%)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42(76%)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</a:tr>
              <a:tr h="378369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3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СОШ №3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18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18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95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83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6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9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2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1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B050"/>
                          </a:solidFill>
                          <a:effectLst/>
                        </a:rPr>
                        <a:t>15(83%)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B050"/>
                          </a:solidFill>
                          <a:effectLst/>
                        </a:rPr>
                        <a:t>17(94%)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B050"/>
                          </a:solidFill>
                          <a:effectLst/>
                        </a:rPr>
                        <a:t>18(100%)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B050"/>
                          </a:solidFill>
                          <a:effectLst/>
                        </a:rPr>
                        <a:t>17(94%)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B050"/>
                          </a:solidFill>
                          <a:effectLst/>
                        </a:rPr>
                        <a:t>16(89%)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</a:tr>
              <a:tr h="378369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СОШ №4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46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44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96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61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13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effectLst/>
                        </a:rPr>
                        <a:t>24(55%)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effectLst/>
                        </a:rPr>
                        <a:t>19(43%)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38(86%)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effectLst/>
                        </a:rPr>
                        <a:t>22(50%)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effectLst/>
                        </a:rPr>
                        <a:t>26(59%)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</a:tr>
              <a:tr h="378369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СОШ №5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96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89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94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65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18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40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26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46(52%)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62(70%)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87(98%)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71(80%)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69(76%)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</a:tr>
              <a:tr h="378369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6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СОШ №6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100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94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95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60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22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34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33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5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B050"/>
                          </a:solidFill>
                          <a:effectLst/>
                        </a:rPr>
                        <a:t>68(72%)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B050"/>
                          </a:solidFill>
                          <a:effectLst/>
                        </a:rPr>
                        <a:t>89(95%)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B050"/>
                          </a:solidFill>
                          <a:effectLst/>
                        </a:rPr>
                        <a:t>93(99%)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B050"/>
                          </a:solidFill>
                          <a:effectLst/>
                        </a:rPr>
                        <a:t>72(77%)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B050"/>
                          </a:solidFill>
                          <a:effectLst/>
                        </a:rPr>
                        <a:t>88(94%)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</a:tr>
              <a:tr h="378369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7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СОШ №7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121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B05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118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96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69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26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55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32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B050"/>
                          </a:solidFill>
                          <a:effectLst/>
                        </a:rPr>
                        <a:t>5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B050"/>
                          </a:solidFill>
                          <a:effectLst/>
                        </a:rPr>
                        <a:t>89(75%)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B050"/>
                          </a:solidFill>
                          <a:effectLst/>
                        </a:rPr>
                        <a:t>89(75%)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B050"/>
                          </a:solidFill>
                          <a:effectLst/>
                        </a:rPr>
                        <a:t>111(94%)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B050"/>
                          </a:solidFill>
                          <a:effectLst/>
                        </a:rPr>
                        <a:t>95(81%)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B050"/>
                          </a:solidFill>
                          <a:effectLst/>
                        </a:rPr>
                        <a:t>95(81%)</a:t>
                      </a:r>
                      <a:endParaRPr lang="ru-RU" sz="1400" dirty="0">
                        <a:solidFill>
                          <a:srgbClr val="00B05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</a:tr>
              <a:tr h="378369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СОШ №8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29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29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97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69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12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8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8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22(76%)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24(83%)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28(97%)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20(70%)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23(79%)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</a:tr>
              <a:tr h="378369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СОШ №10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60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57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100 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63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10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26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21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effectLst/>
                        </a:rPr>
                        <a:t>25(44%)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45(79%)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50(87%)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42(74%)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45(79%)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</a:tr>
              <a:tr h="510617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Гимназия №11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48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47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96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68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11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21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13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effectLst/>
                        </a:rPr>
                        <a:t>29(62%)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effectLst/>
                        </a:rPr>
                        <a:t>27(57%)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44(94%)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34(72%)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32(68%)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</a:tr>
              <a:tr h="378369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11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Лицей №12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103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102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99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75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36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40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26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83(82%)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88(87%)</a:t>
                      </a: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accent3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88</a:t>
                      </a: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(87%)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86(85%)</a:t>
                      </a: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</a:tr>
              <a:tr h="378369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СОШ №13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25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24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100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63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effectLst/>
                        </a:rPr>
                        <a:t>15(63%)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19(79%)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24(100%)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20(83%)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19(79%)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2423" marR="52423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0" y="142852"/>
          <a:ext cx="9036050" cy="6540265"/>
        </p:xfrm>
        <a:graphic>
          <a:graphicData uri="http://schemas.openxmlformats.org/drawingml/2006/table">
            <a:tbl>
              <a:tblPr/>
              <a:tblGrid>
                <a:gridCol w="323850"/>
                <a:gridCol w="1743075"/>
                <a:gridCol w="361935"/>
                <a:gridCol w="357190"/>
                <a:gridCol w="428628"/>
                <a:gridCol w="357190"/>
                <a:gridCol w="357190"/>
                <a:gridCol w="357190"/>
                <a:gridCol w="357190"/>
                <a:gridCol w="357190"/>
                <a:gridCol w="714380"/>
                <a:gridCol w="857256"/>
                <a:gridCol w="714380"/>
                <a:gridCol w="928694"/>
                <a:gridCol w="820712"/>
              </a:tblGrid>
              <a:tr h="1438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ШКОЛЫ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учащихся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Выполняли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Усп.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Кач.зн.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1задание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(вычисление многозначных чисел)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задание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(сравнение именованных величин)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задание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(решение уравнений)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задание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(нахождение площади , периметра)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задание(решение составной задачи)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Ивановская ООШ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6(75%)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7(87,5%)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5(62,5%)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4(50%)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Подлесная ООШ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1(7%)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11(78,5%)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12(85,7%)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11(78,5%)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11(78,5%)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Каркалинская ООШ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2(40%) 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(40%)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 (80%)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4(80%)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3(60%)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Ново-Сережкинская СОШ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2(50%)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2(50%)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2(50%)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Керлигачская ООШ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1(25%)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2(50%)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Сугушлинская ООШ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1(17%)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3(50%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Тимяшевская СОШ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5(33%)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9(60%)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12(80%)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13(87%)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12(80%)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Старокувакская СОШ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4(40%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4(40%)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2(20%)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8(80%)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Старо-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Иштерякская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6(86%)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6(86%)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6(86%)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Зеленорощинская СОШ 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10(71%)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8(57%)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11(79%)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7(50%)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Шугуровская СОШ 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12(33%)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33(92%)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32(89%)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29(81%)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25(69%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227018"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Новоиштерякская ООШ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5(63%)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6(75%)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6(75%)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4(50%)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М- Карамалкинская ООШ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0(0%)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Урдалинская ООШ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3(50%)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3(50%)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5(83%)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2(33%)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Зай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-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Каратайская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3(43%)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3(43%)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1(14%)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3(43%)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1(14%)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Куакбашская ООШ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6(75%)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2(25%)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7(88%)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6(75%)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6(75%)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Урмышлинская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1(50%)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1(50%)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Старописьмянская ООШ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5(83%)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5(83%)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3(50%)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1(17%)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256933"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Ниж.Чершилинская СОШ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3(23%)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11(85%)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11(85%)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11(85%)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Сарабикуловская ООШ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2(67%)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2(67%)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2(67%)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1(33%)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Новочершилинская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2(67%)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2(67%)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3(100%)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09700" algn="l"/>
                        </a:tabLst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09700" algn="l"/>
                        </a:tabLst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Федотовская ООШ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3(60%)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1(20%)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4(80%)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4(80%)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3(60%)</a:t>
                      </a:r>
                    </a:p>
                  </a:txBody>
                  <a:tcPr marL="52423" marR="5242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1430</TotalTime>
  <Words>1150</Words>
  <Application>Microsoft Office PowerPoint</Application>
  <PresentationFormat>Экран (4:3)</PresentationFormat>
  <Paragraphs>609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Солнцестояние</vt:lpstr>
      <vt:lpstr>Диаграмма</vt:lpstr>
      <vt:lpstr>Лист Microsoft Office Excel 97-2003</vt:lpstr>
      <vt:lpstr>Worksheet</vt:lpstr>
      <vt:lpstr> </vt:lpstr>
      <vt:lpstr>Слайд 2</vt:lpstr>
      <vt:lpstr>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Результаты всех проверочных работ в 2012-2013 учебном году.</vt:lpstr>
      <vt:lpstr>Слайд 8</vt:lpstr>
      <vt:lpstr>Слайд 9</vt:lpstr>
      <vt:lpstr>Слайд 10</vt:lpstr>
      <vt:lpstr>Выводы:</vt:lpstr>
      <vt:lpstr>Рекомендации:</vt:lpstr>
      <vt:lpstr>Рекомендации: Руководителям образовательных учреждений</vt:lpstr>
      <vt:lpstr>Рекомендации: 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Admin</cp:lastModifiedBy>
  <cp:revision>164</cp:revision>
  <dcterms:created xsi:type="dcterms:W3CDTF">2012-12-17T07:09:56Z</dcterms:created>
  <dcterms:modified xsi:type="dcterms:W3CDTF">2013-05-21T12:43:37Z</dcterms:modified>
</cp:coreProperties>
</file>